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34"/>
  </p:notesMasterIdLst>
  <p:sldIdLst>
    <p:sldId id="256" r:id="rId5"/>
    <p:sldId id="314" r:id="rId6"/>
    <p:sldId id="313" r:id="rId7"/>
    <p:sldId id="327" r:id="rId8"/>
    <p:sldId id="338" r:id="rId9"/>
    <p:sldId id="318" r:id="rId10"/>
    <p:sldId id="321" r:id="rId11"/>
    <p:sldId id="322" r:id="rId12"/>
    <p:sldId id="319" r:id="rId13"/>
    <p:sldId id="324" r:id="rId14"/>
    <p:sldId id="325" r:id="rId15"/>
    <p:sldId id="339" r:id="rId16"/>
    <p:sldId id="323" r:id="rId17"/>
    <p:sldId id="326" r:id="rId18"/>
    <p:sldId id="320" r:id="rId19"/>
    <p:sldId id="328" r:id="rId20"/>
    <p:sldId id="329" r:id="rId21"/>
    <p:sldId id="332" r:id="rId22"/>
    <p:sldId id="333" r:id="rId23"/>
    <p:sldId id="334" r:id="rId24"/>
    <p:sldId id="335" r:id="rId25"/>
    <p:sldId id="336" r:id="rId26"/>
    <p:sldId id="337" r:id="rId27"/>
    <p:sldId id="330" r:id="rId28"/>
    <p:sldId id="331" r:id="rId29"/>
    <p:sldId id="316" r:id="rId30"/>
    <p:sldId id="315" r:id="rId31"/>
    <p:sldId id="340" r:id="rId32"/>
    <p:sldId id="31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296F"/>
    <a:srgbClr val="00B763"/>
    <a:srgbClr val="D9D9D9"/>
    <a:srgbClr val="C659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D0EA4A-147D-3845-88EF-E1A2B4DC0DBD}" v="5" dt="2020-07-27T15:01:27.6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17"/>
    <p:restoredTop sz="82063"/>
  </p:normalViewPr>
  <p:slideViewPr>
    <p:cSldViewPr snapToGrid="0" snapToObjects="1">
      <p:cViewPr varScale="1">
        <p:scale>
          <a:sx n="128" d="100"/>
          <a:sy n="128" d="100"/>
        </p:scale>
        <p:origin x="21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3F3998-1934-7543-81EA-7E951045E4D8}" type="datetimeFigureOut">
              <a:rPr lang="en-US" smtClean="0"/>
              <a:t>11/3/20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0A10C7-A305-EF4A-97C9-84AA336FA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80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start with talk title and talk description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0A10C7-A305-EF4A-97C9-84AA336FAC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First line creates the object</a:t>
            </a:r>
          </a:p>
          <a:p>
            <a:pPr marL="171450" indent="-171450">
              <a:buFontTx/>
              <a:buChar char="-"/>
            </a:pPr>
            <a:r>
              <a:rPr lang="en-US" dirty="0"/>
              <a:t>Second line uses </a:t>
            </a:r>
            <a:r>
              <a:rPr lang="en-US" dirty="0" err="1"/>
              <a:t>addObserver</a:t>
            </a:r>
            <a:r>
              <a:rPr lang="en-US" dirty="0"/>
              <a:t> class and listen for </a:t>
            </a:r>
            <a:r>
              <a:rPr lang="en-US" dirty="0" err="1"/>
              <a:t>didActiveApplicationNotificaiton</a:t>
            </a:r>
            <a:r>
              <a:rPr lang="en-US" dirty="0"/>
              <a:t> message, when message is received, we print app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0A10C7-A305-EF4A-97C9-84AA336FAC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514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Similar to active application, doesn’t require special permissions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Can’t listen for </a:t>
            </a:r>
            <a:r>
              <a:rPr lang="en-US" b="1" dirty="0" err="1"/>
              <a:t>didActivateApplicationNotification</a:t>
            </a:r>
            <a:r>
              <a:rPr lang="en-US" b="1" dirty="0"/>
              <a:t> </a:t>
            </a:r>
            <a:r>
              <a:rPr lang="en-US" b="0" dirty="0"/>
              <a:t>message like checking for active application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changeCount</a:t>
            </a:r>
            <a:r>
              <a:rPr lang="en-US" dirty="0"/>
              <a:t> is an </a:t>
            </a:r>
            <a:r>
              <a:rPr lang="en-US" dirty="0" err="1"/>
              <a:t>NSPasteboard</a:t>
            </a:r>
            <a:r>
              <a:rPr lang="en-US" dirty="0"/>
              <a:t> property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0A10C7-A305-EF4A-97C9-84AA336FAC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861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If original execution via root persistence, cannot access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If user kicked process off as root, likely still have access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0A10C7-A305-EF4A-97C9-84AA336FAC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245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Set up a polling mechanism looking for changes in </a:t>
            </a:r>
            <a:r>
              <a:rPr lang="en-US" dirty="0" err="1"/>
              <a:t>changeCount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When </a:t>
            </a:r>
            <a:r>
              <a:rPr lang="en-US" dirty="0" err="1"/>
              <a:t>changeCount</a:t>
            </a:r>
            <a:r>
              <a:rPr lang="en-US" dirty="0"/>
              <a:t> changes, grab clipboard data + time, update </a:t>
            </a:r>
            <a:r>
              <a:rPr lang="en-US" dirty="0" err="1"/>
              <a:t>changeCount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0A10C7-A305-EF4A-97C9-84AA336FAC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673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Context on what the user is doing is invaluable to attackers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0A10C7-A305-EF4A-97C9-84AA336FAC6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968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Human interface device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0A10C7-A305-EF4A-97C9-84AA336FAC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636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Caveat is this grabs all keyboard devices connected to the computer, was not able to record SSH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0A10C7-A305-EF4A-97C9-84AA336FAC6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212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When input from an enumerated device is received, invoke the callback function</a:t>
            </a:r>
          </a:p>
          <a:p>
            <a:r>
              <a:rPr lang="en-US" dirty="0"/>
              <a:t>- value is an </a:t>
            </a:r>
            <a:r>
              <a:rPr lang="en-US" dirty="0" err="1"/>
              <a:t>IOHIDValueRef</a:t>
            </a:r>
            <a:r>
              <a:rPr lang="en-US" dirty="0"/>
              <a:t>, this will be explained in the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0A10C7-A305-EF4A-97C9-84AA336FAC6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8229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0A10C7-A305-EF4A-97C9-84AA336FAC6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607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How is this done at the API level?</a:t>
            </a:r>
            <a:br>
              <a:rPr lang="en-US" dirty="0"/>
            </a:br>
            <a:r>
              <a:rPr lang="en-US" dirty="0"/>
              <a:t>- We can do better!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0A10C7-A305-EF4A-97C9-84AA336FAC6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15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Find me on </a:t>
            </a:r>
            <a:r>
              <a:rPr lang="en-US" dirty="0" err="1"/>
              <a:t>github</a:t>
            </a:r>
            <a:r>
              <a:rPr lang="en-US" dirty="0"/>
              <a:t>, twitter, medium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0A10C7-A305-EF4A-97C9-84AA336FAC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239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0A10C7-A305-EF4A-97C9-84AA336FAC6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2207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0A10C7-A305-EF4A-97C9-84AA336FAC6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6965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0A10C7-A305-EF4A-97C9-84AA336FAC6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249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Initially dug into this because wanted to become more familiar with macOS</a:t>
            </a:r>
            <a:br>
              <a:rPr lang="en-US" dirty="0"/>
            </a:br>
            <a:r>
              <a:rPr lang="en-US" dirty="0"/>
              <a:t>- Started out just as clipboard monitor, was a bit simple so wanted to add more functionality like clipboard + screenshot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0A10C7-A305-EF4A-97C9-84AA336FAC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185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Privacy preferences/ privacy controls on macOS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Apps are sandboxed from each other and accessing specific OS data or functionality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0A10C7-A305-EF4A-97C9-84AA336FAC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785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Example of some popups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0A10C7-A305-EF4A-97C9-84AA336FAC6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275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Went with swift over go for more OS specific support, wanted direct access to macOS </a:t>
            </a:r>
            <a:r>
              <a:rPr lang="en-US" dirty="0" err="1"/>
              <a:t>apis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0A10C7-A305-EF4A-97C9-84AA336FAC6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877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When I want to learn a new technique, I pick a new one from here. I wrote a C# clipboard monitor for windows (</a:t>
            </a:r>
            <a:r>
              <a:rPr lang="en-US" dirty="0" err="1"/>
              <a:t>sharpclipboard</a:t>
            </a:r>
            <a:r>
              <a:rPr lang="en-US" dirty="0"/>
              <a:t>), thought it was right to try and replicate this on macOS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0A10C7-A305-EF4A-97C9-84AA336FAC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76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 can do better than using native binaries, how is this done at the API level?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0A10C7-A305-EF4A-97C9-84AA336FAC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315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NSNotifications</a:t>
            </a:r>
            <a:r>
              <a:rPr lang="en-US" dirty="0"/>
              <a:t> / OS messages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0A10C7-A305-EF4A-97C9-84AA336FAC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2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F296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88325"/>
            <a:ext cx="9144000" cy="2022799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8521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SpecterOps Confidential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1524000" y="1818836"/>
            <a:ext cx="3607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</p:cNvCxnSpPr>
          <p:nvPr/>
        </p:nvCxnSpPr>
        <p:spPr>
          <a:xfrm flipH="1">
            <a:off x="7016431" y="1811521"/>
            <a:ext cx="3607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089"/>
          <a:stretch/>
        </p:blipFill>
        <p:spPr>
          <a:xfrm>
            <a:off x="5396566" y="1066730"/>
            <a:ext cx="1568349" cy="1504212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E1E899-3CD3-BE4A-BA18-C7C9288ECBBF}" type="datetime1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SpecterOps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D64BA9-9329-0043-954F-CC14AF11EA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79BDB8C-69C4-2047-B153-50BE10D231C0}" type="datetime1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SpecterOps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D64BA9-9329-0043-954F-CC14AF11EA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47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rgbClr val="765DAB"/>
              </a:buClr>
              <a:buSzPct val="100000"/>
              <a:buFont typeface="Arial" charset="0"/>
              <a:buChar char="•"/>
              <a:defRPr/>
            </a:lvl1pPr>
            <a:lvl2pPr>
              <a:buClr>
                <a:srgbClr val="765DAB"/>
              </a:buClr>
              <a:defRPr/>
            </a:lvl2pPr>
            <a:lvl3pPr>
              <a:buClr>
                <a:srgbClr val="765DAB"/>
              </a:buClr>
              <a:defRPr/>
            </a:lvl3pPr>
            <a:lvl4pPr>
              <a:buClr>
                <a:srgbClr val="765DAB"/>
              </a:buClr>
              <a:defRPr/>
            </a:lvl4pPr>
            <a:lvl5pPr>
              <a:buClr>
                <a:srgbClr val="765DAB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10469"/>
            <a:ext cx="12191999" cy="365125"/>
          </a:xfrm>
        </p:spPr>
        <p:txBody>
          <a:bodyPr/>
          <a:lstStyle>
            <a:lvl1pPr>
              <a:defRPr sz="1800"/>
            </a:lvl1pPr>
          </a:lstStyle>
          <a:p>
            <a:r>
              <a:rPr lang="en-US"/>
              <a:t>SpecterOps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8213" y="6410469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4AD64BA9-9329-0043-954F-CC14AF11EA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E20004-585A-5344-B28B-9A26E15FA4CC}" type="datetime1">
              <a:rPr lang="en-US" smtClean="0"/>
              <a:t>11/3/20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FD95DE-EB5D-794E-AF60-146705AE382C}" type="datetime1">
              <a:rPr lang="en-US" smtClean="0"/>
              <a:t>11/3/20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SpecterOps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D64BA9-9329-0043-954F-CC14AF11EA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B537CE-7242-234B-AD0E-4A5641DEEC99}" type="datetime1">
              <a:rPr lang="en-US" smtClean="0"/>
              <a:t>11/3/20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SpecterOps 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D64BA9-9329-0043-954F-CC14AF11EA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B875B9-7F12-164D-9308-808002C27DD2}" type="datetime1">
              <a:rPr lang="en-US" smtClean="0"/>
              <a:t>11/3/20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SpecterOps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D64BA9-9329-0043-954F-CC14AF11EA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834E96-13C1-0042-AD25-81055A581443}" type="datetime1">
              <a:rPr lang="en-US" smtClean="0"/>
              <a:t>11/3/20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SpecterOps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D64BA9-9329-0043-954F-CC14AF11EA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AFCD23-EA11-484A-AD9F-EE53A7100F15}" type="datetime1">
              <a:rPr lang="en-US" smtClean="0"/>
              <a:t>11/3/20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SpecterOps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D64BA9-9329-0043-954F-CC14AF11EA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E4C194-15CA-294F-B874-902981582F66}" type="datetime1">
              <a:rPr lang="en-US" smtClean="0"/>
              <a:t>11/3/20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SpecterOps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D64BA9-9329-0043-954F-CC14AF11EA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rgbClr val="2F2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10748"/>
            <a:ext cx="10515600" cy="4666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10469"/>
            <a:ext cx="12191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SpecterOps Confidential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274967"/>
            <a:ext cx="12192000" cy="59158"/>
          </a:xfrm>
          <a:prstGeom prst="rect">
            <a:avLst/>
          </a:prstGeom>
          <a:solidFill>
            <a:srgbClr val="00B7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2235" y="641046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4AD64BA9-9329-0043-954F-CC14AF11EA7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ECE5FF-DE70-194C-95F9-CAB038E8756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1017" y="6409904"/>
            <a:ext cx="1544890" cy="36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537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2D296A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D296A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D296A"/>
        </a:buClr>
        <a:buFont typeface="Arial"/>
        <a:buChar char="•"/>
        <a:defRPr sz="2400" b="0" i="0" kern="1200">
          <a:solidFill>
            <a:schemeClr val="tx1"/>
          </a:solidFill>
          <a:latin typeface="+mj-lt"/>
          <a:ea typeface="Calibri Light" charset="0"/>
          <a:cs typeface="Calibr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D296A"/>
        </a:buClr>
        <a:buFont typeface="Arial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D296A"/>
        </a:buClr>
        <a:buFont typeface="Arial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D296A"/>
        </a:buClr>
        <a:buFont typeface="Arial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Always Watching: macOS Eavesdropping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F73271E-0A22-0649-A976-7B004FA815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Justin Bui (@slyd0g)</a:t>
            </a:r>
          </a:p>
        </p:txBody>
      </p:sp>
    </p:spTree>
    <p:extLst>
      <p:ext uri="{BB962C8B-B14F-4D97-AF65-F5344CB8AC3E}">
        <p14:creationId xmlns:p14="http://schemas.microsoft.com/office/powerpoint/2010/main" val="1308340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61B03-B404-D144-8F5C-999A87708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Determining Active Application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914C5-91A6-9948-8063-6014FE65B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10469"/>
            <a:ext cx="12191999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© 2020 Specter Ops, Inc.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DA649-AC25-474C-8024-3AEC198F6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AD64BA9-9329-0043-954F-CC14AF11EA7F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B5AD22-DC2D-4449-A979-07A464B16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4" y="2095851"/>
            <a:ext cx="12100730" cy="2822293"/>
          </a:xfrm>
          <a:prstGeom prst="rect">
            <a:avLst/>
          </a:prstGeom>
          <a:ln>
            <a:solidFill>
              <a:srgbClr val="2F296F"/>
            </a:solidFill>
          </a:ln>
        </p:spPr>
      </p:pic>
    </p:spTree>
    <p:extLst>
      <p:ext uri="{BB962C8B-B14F-4D97-AF65-F5344CB8AC3E}">
        <p14:creationId xmlns:p14="http://schemas.microsoft.com/office/powerpoint/2010/main" val="179999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61B03-B404-D144-8F5C-999A87708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Monitoring the Clipboard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4C98C-6852-434F-A585-D4864313F5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753303" cy="4351338"/>
          </a:xfrm>
        </p:spPr>
        <p:txBody>
          <a:bodyPr>
            <a:normAutofit/>
          </a:bodyPr>
          <a:lstStyle/>
          <a:p>
            <a:r>
              <a:rPr lang="en-US" b="1" dirty="0" err="1"/>
              <a:t>NSPasteboard</a:t>
            </a:r>
            <a:r>
              <a:rPr lang="en-US" dirty="0"/>
              <a:t> class used to interact with clipboard</a:t>
            </a:r>
          </a:p>
          <a:p>
            <a:r>
              <a:rPr lang="en-US" dirty="0"/>
              <a:t>No clipboard notification to listen for, must resort to polling </a:t>
            </a:r>
            <a:endParaRPr lang="en-US" dirty="0">
              <a:sym typeface="Wingdings" pitchFamily="2" charset="2"/>
            </a:endParaRPr>
          </a:p>
          <a:p>
            <a:r>
              <a:rPr lang="en-US" b="1" dirty="0" err="1">
                <a:sym typeface="Wingdings" pitchFamily="2" charset="2"/>
              </a:rPr>
              <a:t>changeCount</a:t>
            </a:r>
            <a:r>
              <a:rPr lang="en-US" b="1" dirty="0">
                <a:sym typeface="Wingdings" pitchFamily="2" charset="2"/>
              </a:rPr>
              <a:t> </a:t>
            </a:r>
            <a:r>
              <a:rPr lang="en-US" dirty="0">
                <a:sym typeface="Wingdings" pitchFamily="2" charset="2"/>
              </a:rPr>
              <a:t>property</a:t>
            </a:r>
            <a:r>
              <a:rPr lang="en-US" b="1" dirty="0">
                <a:sym typeface="Wingdings" pitchFamily="2" charset="2"/>
              </a:rPr>
              <a:t> </a:t>
            </a:r>
            <a:r>
              <a:rPr lang="en-US" dirty="0">
                <a:sym typeface="Wingdings" pitchFamily="2" charset="2"/>
              </a:rPr>
              <a:t>increases when clipboard ownership changes</a:t>
            </a:r>
            <a:endParaRPr lang="en-US" b="1" dirty="0">
              <a:sym typeface="Wingdings" pitchFamily="2" charset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914C5-91A6-9948-8063-6014FE65B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10469"/>
            <a:ext cx="12191999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© 2020 Specter Ops, Inc.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DA649-AC25-474C-8024-3AEC198F6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AD64BA9-9329-0043-954F-CC14AF11EA7F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44C0A1-E134-C94E-8E4F-5B2F83663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444" y="2263681"/>
            <a:ext cx="6370411" cy="2330638"/>
          </a:xfrm>
          <a:prstGeom prst="rect">
            <a:avLst/>
          </a:prstGeom>
          <a:ln>
            <a:solidFill>
              <a:srgbClr val="2F296F"/>
            </a:solidFill>
          </a:ln>
        </p:spPr>
      </p:pic>
      <p:pic>
        <p:nvPicPr>
          <p:cNvPr id="1026" name="Picture 2" descr="Crying Face Emoji (U+1F622)">
            <a:extLst>
              <a:ext uri="{FF2B5EF4-FFF2-40B4-BE49-F238E27FC236}">
                <a16:creationId xmlns:a16="http://schemas.microsoft.com/office/drawing/2014/main" id="{AC71D908-2F78-3C40-8C64-1E21D0B2C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34644" y="3578087"/>
            <a:ext cx="319711" cy="31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365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61B03-B404-D144-8F5C-999A87708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89983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Monitoring the Clipboard (as root)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4C98C-6852-434F-A585-D4864313F5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2352399"/>
            <a:ext cx="5989983" cy="1434410"/>
          </a:xfrm>
        </p:spPr>
        <p:txBody>
          <a:bodyPr>
            <a:normAutofit/>
          </a:bodyPr>
          <a:lstStyle/>
          <a:p>
            <a:r>
              <a:rPr lang="en-US" dirty="0">
                <a:sym typeface="Wingdings" pitchFamily="2" charset="2"/>
              </a:rPr>
              <a:t>root </a:t>
            </a:r>
            <a:r>
              <a:rPr lang="en-US" b="1" dirty="0">
                <a:sym typeface="Wingdings" pitchFamily="2" charset="2"/>
              </a:rPr>
              <a:t>does not </a:t>
            </a:r>
            <a:r>
              <a:rPr lang="en-US" dirty="0">
                <a:sym typeface="Wingdings" pitchFamily="2" charset="2"/>
              </a:rPr>
              <a:t>have access to the general pasteboard</a:t>
            </a:r>
            <a:endParaRPr lang="en-US" b="1" dirty="0">
              <a:sym typeface="Wingdings" pitchFamily="2" charset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914C5-91A6-9948-8063-6014FE65B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10469"/>
            <a:ext cx="12191999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© 2020 Specter Ops, Inc.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DA649-AC25-474C-8024-3AEC198F6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AD64BA9-9329-0043-954F-CC14AF11EA7F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9FC7A2-CD9F-8E4D-8B9D-B240D4E0B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744" y="365125"/>
            <a:ext cx="48387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714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61B03-B404-D144-8F5C-999A87708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the Clipboard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914C5-91A6-9948-8063-6014FE65B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Specter Ops, Inc.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DA649-AC25-474C-8024-3AEC198F6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64BA9-9329-0043-954F-CC14AF11EA7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429357-8B34-1843-87DD-5DAF4FB56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099" y="1612900"/>
            <a:ext cx="7797800" cy="4038600"/>
          </a:xfrm>
          <a:prstGeom prst="rect">
            <a:avLst/>
          </a:prstGeom>
          <a:ln>
            <a:solidFill>
              <a:srgbClr val="2F296F"/>
            </a:solidFill>
          </a:ln>
        </p:spPr>
      </p:pic>
    </p:spTree>
    <p:extLst>
      <p:ext uri="{BB962C8B-B14F-4D97-AF65-F5344CB8AC3E}">
        <p14:creationId xmlns:p14="http://schemas.microsoft.com/office/powerpoint/2010/main" val="3026149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61B03-B404-D144-8F5C-999A87708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MITRE ATT&amp;CK: Keylogging (T1056.001)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914C5-91A6-9948-8063-6014FE65B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10469"/>
            <a:ext cx="12191999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© 2020 Specter Ops, Inc.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DA649-AC25-474C-8024-3AEC198F6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AD64BA9-9329-0043-954F-CC14AF11EA7F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671DE0-BFE6-264E-B1AE-11D81A9F0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536603"/>
            <a:ext cx="12192000" cy="3784794"/>
          </a:xfrm>
          <a:prstGeom prst="rect">
            <a:avLst/>
          </a:prstGeom>
          <a:ln>
            <a:solidFill>
              <a:srgbClr val="2F296F"/>
            </a:solidFill>
          </a:ln>
        </p:spPr>
      </p:pic>
    </p:spTree>
    <p:extLst>
      <p:ext uri="{BB962C8B-B14F-4D97-AF65-F5344CB8AC3E}">
        <p14:creationId xmlns:p14="http://schemas.microsoft.com/office/powerpoint/2010/main" val="1008170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61B03-B404-D144-8F5C-999A87708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Keylogging on macOS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4C98C-6852-434F-A585-D4864313F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0748"/>
            <a:ext cx="5080686" cy="4666215"/>
          </a:xfrm>
        </p:spPr>
        <p:txBody>
          <a:bodyPr/>
          <a:lstStyle/>
          <a:p>
            <a:r>
              <a:rPr lang="en-US" dirty="0"/>
              <a:t>Uses </a:t>
            </a:r>
            <a:r>
              <a:rPr lang="en-US" b="1" dirty="0" err="1"/>
              <a:t>IOHIDManager</a:t>
            </a:r>
            <a:r>
              <a:rPr lang="en-US" dirty="0"/>
              <a:t> API to interact with HID devices</a:t>
            </a:r>
          </a:p>
          <a:p>
            <a:pPr lvl="1"/>
            <a:r>
              <a:rPr lang="en-US" dirty="0"/>
              <a:t>Can be run from low–privileged user unlike </a:t>
            </a:r>
            <a:r>
              <a:rPr lang="en-US" b="1" dirty="0" err="1"/>
              <a:t>CGEventTap</a:t>
            </a:r>
            <a:r>
              <a:rPr lang="en-US" dirty="0"/>
              <a:t> keyloggers</a:t>
            </a:r>
          </a:p>
          <a:p>
            <a:r>
              <a:rPr lang="en-US" dirty="0"/>
              <a:t>Requires </a:t>
            </a:r>
            <a:r>
              <a:rPr lang="en-US" b="1" dirty="0"/>
              <a:t>Input Monitoring</a:t>
            </a:r>
            <a:r>
              <a:rPr lang="en-US" dirty="0"/>
              <a:t> permission from TCC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914C5-91A6-9948-8063-6014FE65B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2020 Specter Ops, Inc.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DA649-AC25-474C-8024-3AEC198F6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64BA9-9329-0043-954F-CC14AF11EA7F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026" name="Picture 2" descr="What is a Keylogger? | How Hackers Install a Keylogger">
            <a:extLst>
              <a:ext uri="{FF2B5EF4-FFF2-40B4-BE49-F238E27FC236}">
                <a16:creationId xmlns:a16="http://schemas.microsoft.com/office/drawing/2014/main" id="{1BA3E772-7995-B847-A36F-119D88DEE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105" y="1510748"/>
            <a:ext cx="3810000" cy="3810000"/>
          </a:xfrm>
          <a:prstGeom prst="rect">
            <a:avLst/>
          </a:prstGeom>
          <a:noFill/>
          <a:ln>
            <a:solidFill>
              <a:srgbClr val="2F296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578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61B03-B404-D144-8F5C-999A87708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Keylogging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4C98C-6852-434F-A585-D4864313F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10748"/>
            <a:ext cx="10134601" cy="4666215"/>
          </a:xfrm>
        </p:spPr>
        <p:txBody>
          <a:bodyPr>
            <a:normAutofit/>
          </a:bodyPr>
          <a:lstStyle/>
          <a:p>
            <a:r>
              <a:rPr lang="en-US" sz="2600" b="1" dirty="0" err="1"/>
              <a:t>IOHIDManagerCreate</a:t>
            </a:r>
            <a:r>
              <a:rPr lang="en-US" sz="2600" dirty="0"/>
              <a:t> create </a:t>
            </a:r>
            <a:r>
              <a:rPr lang="en-US" sz="2600" dirty="0" err="1"/>
              <a:t>HIDManager</a:t>
            </a:r>
            <a:r>
              <a:rPr lang="en-US" sz="2600" dirty="0"/>
              <a:t> object to interact with</a:t>
            </a:r>
          </a:p>
          <a:p>
            <a:r>
              <a:rPr lang="en-US" sz="2600" b="1" dirty="0" err="1"/>
              <a:t>IOHIDManagerSetDeviceMatching</a:t>
            </a:r>
            <a:r>
              <a:rPr lang="en-US" sz="2600" dirty="0"/>
              <a:t> to match on keyboard devices only</a:t>
            </a:r>
          </a:p>
          <a:p>
            <a:pPr lvl="1"/>
            <a:r>
              <a:rPr lang="en-US" sz="2200" dirty="0"/>
              <a:t>Can use </a:t>
            </a:r>
            <a:r>
              <a:rPr lang="en-US" sz="2200" b="1" dirty="0" err="1"/>
              <a:t>IOHIDManagerCopyDevices</a:t>
            </a:r>
            <a:r>
              <a:rPr lang="en-US" sz="2200" b="1" dirty="0"/>
              <a:t> </a:t>
            </a:r>
            <a:r>
              <a:rPr lang="en-US" sz="2200" dirty="0"/>
              <a:t>to list enumerated devices</a:t>
            </a:r>
            <a:endParaRPr lang="en-US" sz="2200" b="1" dirty="0"/>
          </a:p>
          <a:p>
            <a:r>
              <a:rPr lang="en-US" sz="2600" dirty="0"/>
              <a:t>Receive a callback from any enumerated device with </a:t>
            </a:r>
            <a:r>
              <a:rPr lang="en-US" sz="2600" b="1" dirty="0" err="1"/>
              <a:t>IOHIDManagerRegisterInputValueCallback</a:t>
            </a:r>
            <a:endParaRPr lang="en-US" sz="2600" b="1" dirty="0"/>
          </a:p>
          <a:p>
            <a:r>
              <a:rPr lang="en-US" sz="2600" dirty="0"/>
              <a:t>Use </a:t>
            </a:r>
            <a:r>
              <a:rPr lang="en-US" sz="2600" b="1" dirty="0" err="1"/>
              <a:t>IOHIDManagerOpen</a:t>
            </a:r>
            <a:r>
              <a:rPr lang="en-US" sz="2600" dirty="0"/>
              <a:t> and </a:t>
            </a:r>
            <a:r>
              <a:rPr lang="en-US" sz="2600" b="1" dirty="0" err="1"/>
              <a:t>IOHIDManagerScheduleWithRunLoop</a:t>
            </a:r>
            <a:r>
              <a:rPr lang="en-US" sz="2600" b="1" dirty="0"/>
              <a:t> </a:t>
            </a:r>
            <a:r>
              <a:rPr lang="en-US" sz="2600" dirty="0"/>
              <a:t>to begin listening for callbacks</a:t>
            </a:r>
            <a:endParaRPr lang="en-US" sz="26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914C5-91A6-9948-8063-6014FE65B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2020 Specter Ops, Inc.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DA649-AC25-474C-8024-3AEC198F6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64BA9-9329-0043-954F-CC14AF11EA7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61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6B868F-20EC-5447-B56A-B99FFDC5E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2020 Specter Ops, Inc.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DCC53E-A2D4-354A-8F2E-D2F7AC656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64BA9-9329-0043-954F-CC14AF11EA7F}" type="slidenum">
              <a:rPr lang="en-US" smtClean="0"/>
              <a:t>17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21C2B3-D2FF-CB41-B29F-323724AE25E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247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D296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Keylogging APIs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A58EFB-CA94-774A-BA58-459500668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40" y="1325769"/>
            <a:ext cx="10875969" cy="381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41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61B03-B404-D144-8F5C-999A87708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Callback 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914C5-91A6-9948-8063-6014FE65B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2020 Specter Ops, Inc.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DA649-AC25-474C-8024-3AEC198F6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64BA9-9329-0043-954F-CC14AF11EA7F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46C577-656A-F649-8902-148E71F4F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8" y="1377585"/>
            <a:ext cx="8801100" cy="774700"/>
          </a:xfrm>
          <a:prstGeom prst="rect">
            <a:avLst/>
          </a:prstGeom>
          <a:ln>
            <a:solidFill>
              <a:srgbClr val="2F296F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739D45-48DE-2745-B3AA-B6CE350C2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0387" y="2300356"/>
            <a:ext cx="89154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36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6B868F-20EC-5447-B56A-B99FFDC5E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2020 Specter Ops, Inc.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DCC53E-A2D4-354A-8F2E-D2F7AC656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64BA9-9329-0043-954F-CC14AF11EA7F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04AFAE-D20C-284B-8D55-F3F91760F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357" y="917713"/>
            <a:ext cx="8331200" cy="47244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56B6915-8B64-0C45-9C24-3A2AAF72F3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2477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D296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Callback Function</a:t>
            </a:r>
          </a:p>
        </p:txBody>
      </p:sp>
    </p:spTree>
    <p:extLst>
      <p:ext uri="{BB962C8B-B14F-4D97-AF65-F5344CB8AC3E}">
        <p14:creationId xmlns:p14="http://schemas.microsoft.com/office/powerpoint/2010/main" val="2426185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0555F-86BB-284A-B835-0EF34B4A1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whoami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78067-9BFF-A34D-841C-B868EE37C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510748"/>
            <a:ext cx="5510048" cy="4666215"/>
          </a:xfrm>
        </p:spPr>
        <p:txBody>
          <a:bodyPr/>
          <a:lstStyle/>
          <a:p>
            <a:r>
              <a:rPr lang="en-US" dirty="0"/>
              <a:t>@slyd0g</a:t>
            </a:r>
          </a:p>
          <a:p>
            <a:r>
              <a:rPr lang="en-US" dirty="0"/>
              <a:t>Red teamer at </a:t>
            </a:r>
            <a:r>
              <a:rPr lang="en-US" dirty="0" err="1"/>
              <a:t>SpecterOps</a:t>
            </a:r>
            <a:endParaRPr lang="en-US" dirty="0"/>
          </a:p>
          <a:p>
            <a:r>
              <a:rPr lang="en-US" dirty="0"/>
              <a:t>Interested in all things security and skateboarding</a:t>
            </a:r>
          </a:p>
          <a:p>
            <a:r>
              <a:rPr lang="en-US" dirty="0"/>
              <a:t>Write non-pretty code that “works”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F42602-A19F-3642-96A1-27EAC2C61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© 2020 Specter Ops, Inc.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48212B-CE75-BD44-9915-8A7511603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64BA9-9329-0043-954F-CC14AF11EA7F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C83659-9881-5841-BCC1-392A5B719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513" y="1023171"/>
            <a:ext cx="434340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619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61B03-B404-D144-8F5C-999A87708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Keylogging macOS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914C5-91A6-9948-8063-6014FE65B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2020 Specter Ops, Inc.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DA649-AC25-474C-8024-3AEC198F6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64BA9-9329-0043-954F-CC14AF11EA7F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AC34E2-661C-1242-B471-17F4BEE41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93" y="1559214"/>
            <a:ext cx="12001413" cy="3739571"/>
          </a:xfrm>
          <a:prstGeom prst="rect">
            <a:avLst/>
          </a:prstGeom>
          <a:ln>
            <a:solidFill>
              <a:srgbClr val="2F296F"/>
            </a:solidFill>
          </a:ln>
        </p:spPr>
      </p:pic>
    </p:spTree>
    <p:extLst>
      <p:ext uri="{BB962C8B-B14F-4D97-AF65-F5344CB8AC3E}">
        <p14:creationId xmlns:p14="http://schemas.microsoft.com/office/powerpoint/2010/main" val="317467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61B03-B404-D144-8F5C-999A87708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MITRE ATT&amp;CK: Screen Capture (T1113)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914C5-91A6-9948-8063-6014FE65B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10469"/>
            <a:ext cx="12191999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© 2020 Specter Ops, Inc.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DA649-AC25-474C-8024-3AEC198F6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AD64BA9-9329-0043-954F-CC14AF11EA7F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B0EEC7-E38C-764B-A638-F4CEA7A1A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7" y="1578606"/>
            <a:ext cx="12046226" cy="3907093"/>
          </a:xfrm>
          <a:prstGeom prst="rect">
            <a:avLst/>
          </a:prstGeom>
          <a:ln>
            <a:solidFill>
              <a:srgbClr val="2F296F"/>
            </a:solidFill>
          </a:ln>
        </p:spPr>
      </p:pic>
    </p:spTree>
    <p:extLst>
      <p:ext uri="{BB962C8B-B14F-4D97-AF65-F5344CB8AC3E}">
        <p14:creationId xmlns:p14="http://schemas.microsoft.com/office/powerpoint/2010/main" val="3494341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61B03-B404-D144-8F5C-999A87708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Capture on macOS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4C98C-6852-434F-A585-D4864313F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10748"/>
            <a:ext cx="10104783" cy="4666215"/>
          </a:xfrm>
        </p:spPr>
        <p:txBody>
          <a:bodyPr>
            <a:normAutofit/>
          </a:bodyPr>
          <a:lstStyle/>
          <a:p>
            <a:r>
              <a:rPr lang="en-US" dirty="0"/>
              <a:t>Uses </a:t>
            </a:r>
            <a:r>
              <a:rPr lang="en-US" b="1" dirty="0"/>
              <a:t>Core Graphics </a:t>
            </a:r>
            <a:r>
              <a:rPr lang="en-US" dirty="0"/>
              <a:t>API </a:t>
            </a:r>
          </a:p>
          <a:p>
            <a:r>
              <a:rPr lang="en-US" dirty="0"/>
              <a:t>Requires </a:t>
            </a:r>
            <a:r>
              <a:rPr lang="en-US" b="1" dirty="0"/>
              <a:t>Screen Recording</a:t>
            </a:r>
            <a:r>
              <a:rPr lang="en-US" dirty="0"/>
              <a:t> permission from TCC</a:t>
            </a:r>
          </a:p>
          <a:p>
            <a:r>
              <a:rPr lang="en-US" dirty="0"/>
              <a:t>Pass null to </a:t>
            </a:r>
            <a:r>
              <a:rPr lang="en-US" b="1" dirty="0" err="1"/>
              <a:t>activeDspys</a:t>
            </a:r>
            <a:r>
              <a:rPr lang="en-US" dirty="0"/>
              <a:t> parameter within </a:t>
            </a:r>
            <a:r>
              <a:rPr lang="en-US" b="1" dirty="0" err="1"/>
              <a:t>CGGetActiveDisplayList</a:t>
            </a:r>
            <a:r>
              <a:rPr lang="en-US" b="1" dirty="0"/>
              <a:t> </a:t>
            </a:r>
            <a:r>
              <a:rPr lang="en-US" dirty="0"/>
              <a:t>to obtain number of active displays</a:t>
            </a:r>
          </a:p>
          <a:p>
            <a:r>
              <a:rPr lang="en-US" dirty="0"/>
              <a:t>Second call to </a:t>
            </a:r>
            <a:r>
              <a:rPr lang="en-US" b="1" dirty="0" err="1"/>
              <a:t>CGGetActiveDisplayList</a:t>
            </a:r>
            <a:r>
              <a:rPr lang="en-US" dirty="0"/>
              <a:t> gets list of active displays</a:t>
            </a:r>
          </a:p>
          <a:p>
            <a:r>
              <a:rPr lang="en-US" dirty="0"/>
              <a:t>Loop through displays and grab image with </a:t>
            </a:r>
            <a:r>
              <a:rPr lang="en-US" b="1" dirty="0" err="1"/>
              <a:t>CGDisplayCreateImage</a:t>
            </a:r>
            <a:endParaRPr lang="en-US" b="1" dirty="0"/>
          </a:p>
          <a:p>
            <a:pPr lvl="1"/>
            <a:r>
              <a:rPr lang="en-US" dirty="0"/>
              <a:t>Write image to disc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914C5-91A6-9948-8063-6014FE65B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2020 Specter Ops, Inc.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DA649-AC25-474C-8024-3AEC198F6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64BA9-9329-0043-954F-CC14AF11EA7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205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61B03-B404-D144-8F5C-999A87708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Capture APIs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914C5-91A6-9948-8063-6014FE65B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2020 Specter Ops, Inc.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DA649-AC25-474C-8024-3AEC198F6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64BA9-9329-0043-954F-CC14AF11EA7F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6F2972-59EF-F74F-8C19-32E82F760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929" y="1612900"/>
            <a:ext cx="8878957" cy="395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093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61B03-B404-D144-8F5C-999A87708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dirty="0" err="1"/>
              <a:t>SwiftSpy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4C98C-6852-434F-A585-D4864313F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10748"/>
            <a:ext cx="10134601" cy="4666215"/>
          </a:xfrm>
        </p:spPr>
        <p:txBody>
          <a:bodyPr>
            <a:normAutofit/>
          </a:bodyPr>
          <a:lstStyle/>
          <a:p>
            <a:r>
              <a:rPr lang="en-US" sz="2600" dirty="0"/>
              <a:t>macOS keylogger, clipboard monitor, and screen capture tool written in Swift</a:t>
            </a:r>
          </a:p>
          <a:p>
            <a:r>
              <a:rPr lang="en-US" sz="2600" dirty="0"/>
              <a:t>Code can be found at</a:t>
            </a:r>
            <a:r>
              <a:rPr lang="en-US" sz="2400" dirty="0"/>
              <a:t> https://</a:t>
            </a:r>
            <a:r>
              <a:rPr lang="en-US" sz="2400" dirty="0" err="1"/>
              <a:t>github.com</a:t>
            </a:r>
            <a:r>
              <a:rPr lang="en-US" sz="2400" dirty="0"/>
              <a:t>/slyd0g/</a:t>
            </a:r>
            <a:r>
              <a:rPr lang="en-US" sz="2400" dirty="0" err="1"/>
              <a:t>SwiftSpy</a:t>
            </a:r>
            <a:r>
              <a:rPr lang="en-US" sz="26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914C5-91A6-9948-8063-6014FE65B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2020 Specter Ops, Inc.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DA649-AC25-474C-8024-3AEC198F6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64BA9-9329-0043-954F-CC14AF11EA7F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AA9696-A71A-A847-ACC0-8164F9821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51732"/>
            <a:ext cx="12192000" cy="1919904"/>
          </a:xfrm>
          <a:prstGeom prst="rect">
            <a:avLst/>
          </a:prstGeom>
          <a:ln>
            <a:solidFill>
              <a:srgbClr val="2F296F"/>
            </a:solidFill>
          </a:ln>
        </p:spPr>
      </p:pic>
    </p:spTree>
    <p:extLst>
      <p:ext uri="{BB962C8B-B14F-4D97-AF65-F5344CB8AC3E}">
        <p14:creationId xmlns:p14="http://schemas.microsoft.com/office/powerpoint/2010/main" val="1610362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19DC7-6F99-644D-A7D3-7085EC8AA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SwiftSpy</a:t>
            </a:r>
            <a:r>
              <a:rPr lang="en-US" dirty="0"/>
              <a:t> Demo!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7ED875-DDB6-2642-9D79-041F32143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2020 Specter Ops, Inc.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52E336-48E1-B24D-9B9B-5B3BF4CFF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64BA9-9329-0043-954F-CC14AF11EA7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847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1B9B0-E957-FF4D-B39A-BA41C86AC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BA0CF-2B99-414A-89DD-52F2C8E17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Cody Thomas (@</a:t>
            </a:r>
            <a:r>
              <a:rPr lang="en-US" dirty="0" err="1"/>
              <a:t>its_a_feature</a:t>
            </a:r>
            <a:r>
              <a:rPr lang="en-US" dirty="0"/>
              <a:t>_) and Chris Ross (@</a:t>
            </a:r>
            <a:r>
              <a:rPr lang="en-US" dirty="0" err="1"/>
              <a:t>xorrior</a:t>
            </a:r>
            <a:r>
              <a:rPr lang="en-US" dirty="0"/>
              <a:t>) for answering all my noob macOS questions!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243921-1EB5-6A45-83DD-E9098A6C2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2020 Specter Ops, Inc.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D886C4-92D1-4642-929D-D923B86B3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64BA9-9329-0043-954F-CC14AF11EA7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77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1B9B0-E957-FF4D-B39A-BA41C86AC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BA0CF-2B99-414A-89DD-52F2C8E17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/slyd0g/</a:t>
            </a:r>
            <a:r>
              <a:rPr lang="en-US" dirty="0" err="1"/>
              <a:t>SwiftSpy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SkrewEverything</a:t>
            </a:r>
            <a:r>
              <a:rPr lang="en-US" dirty="0"/>
              <a:t>/Swift-Keylogger</a:t>
            </a:r>
          </a:p>
          <a:p>
            <a:r>
              <a:rPr lang="en-US" dirty="0"/>
              <a:t>https://</a:t>
            </a:r>
            <a:r>
              <a:rPr lang="en-US" dirty="0" err="1"/>
              <a:t>stackoverflow.com</a:t>
            </a:r>
            <a:r>
              <a:rPr lang="en-US" dirty="0"/>
              <a:t>/questions/39691106/programmatically-screenshot-swift-3-macos</a:t>
            </a:r>
          </a:p>
          <a:p>
            <a:r>
              <a:rPr lang="en-US" dirty="0"/>
              <a:t>https://stackoverflow.com/questions/7190852/using-iohidmanager-to-get-modifier-key-events</a:t>
            </a:r>
          </a:p>
          <a:p>
            <a:r>
              <a:rPr lang="en-US" dirty="0"/>
              <a:t>https://</a:t>
            </a:r>
            <a:r>
              <a:rPr lang="en-US" dirty="0" err="1"/>
              <a:t>stackoverflow.com</a:t>
            </a:r>
            <a:r>
              <a:rPr lang="en-US" dirty="0"/>
              <a:t>/questions/8676135/</a:t>
            </a:r>
            <a:r>
              <a:rPr lang="en-US" dirty="0" err="1"/>
              <a:t>osx</a:t>
            </a:r>
            <a:r>
              <a:rPr lang="en-US" dirty="0"/>
              <a:t>-hid-filter-for-secondary-keyboard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243921-1EB5-6A45-83DD-E9098A6C2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2020 Specter Ops, Inc.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D886C4-92D1-4642-929D-D923B86B3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64BA9-9329-0043-954F-CC14AF11EA7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4726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19DC7-6F99-644D-A7D3-7085EC8AA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7ED875-DDB6-2642-9D79-041F32143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2020 Specter Ops, Inc.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52E336-48E1-B24D-9B9B-5B3BF4CFF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64BA9-9329-0043-954F-CC14AF11EA7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558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24691" y="-112622"/>
            <a:ext cx="12316691" cy="7038109"/>
          </a:xfrm>
          <a:prstGeom prst="rect">
            <a:avLst/>
          </a:prstGeom>
          <a:solidFill>
            <a:srgbClr val="2D296A"/>
          </a:solidFill>
          <a:ln>
            <a:solidFill>
              <a:srgbClr val="2F29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02B597A-127A-E140-BB38-2E71F0302EC0}"/>
              </a:ext>
            </a:extLst>
          </p:cNvPr>
          <p:cNvSpPr txBox="1">
            <a:spLocks/>
          </p:cNvSpPr>
          <p:nvPr/>
        </p:nvSpPr>
        <p:spPr>
          <a:xfrm>
            <a:off x="5654979" y="2217526"/>
            <a:ext cx="3797320" cy="1717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D296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err="1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www.specterops.io</a:t>
            </a:r>
            <a:br>
              <a:rPr lang="en-US" sz="24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n-US" sz="24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@slyd0g</a:t>
            </a:r>
            <a:br>
              <a:rPr lang="en-US" sz="24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n-US" sz="2400" dirty="0" err="1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justin@specterops.io</a:t>
            </a:r>
            <a:endParaRPr lang="en-US" sz="24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3FEEB8-FC7C-024A-B9A6-8AFF290F2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424" y="2025561"/>
            <a:ext cx="2055071" cy="20999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9375B6-DE7A-DC42-9025-40FA760D9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384" y="2927567"/>
            <a:ext cx="297349" cy="2973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4B8754-C130-2046-9457-7D6AB059E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661" y="3247035"/>
            <a:ext cx="318796" cy="3187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817447-FFF3-4C42-BCE2-43D4C77396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181" y="2604268"/>
            <a:ext cx="299552" cy="30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52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61B03-B404-D144-8F5C-999A87708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4C98C-6852-434F-A585-D4864313F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Transparency, Consent, and Control (TCC)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Choosing a language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Implementation</a:t>
            </a:r>
          </a:p>
          <a:p>
            <a:pPr lvl="1"/>
            <a:r>
              <a:rPr lang="en-US" dirty="0"/>
              <a:t>Clipboard monitoring</a:t>
            </a:r>
          </a:p>
          <a:p>
            <a:pPr lvl="1"/>
            <a:r>
              <a:rPr lang="en-US" dirty="0"/>
              <a:t>Keylogging</a:t>
            </a:r>
          </a:p>
          <a:p>
            <a:pPr lvl="1"/>
            <a:r>
              <a:rPr lang="en-US" dirty="0"/>
              <a:t>Screen capture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SwiftSpy</a:t>
            </a:r>
            <a:r>
              <a:rPr lang="en-US" dirty="0"/>
              <a:t> Demo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914C5-91A6-9948-8063-6014FE65B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Specter Ops, Inc.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DA649-AC25-474C-8024-3AEC198F6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64BA9-9329-0043-954F-CC14AF11EA7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816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61B03-B404-D144-8F5C-999A87708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Transparency, Consent, and Control (TCC)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4C98C-6852-434F-A585-D4864313F5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910470" cy="4351338"/>
          </a:xfrm>
        </p:spPr>
        <p:txBody>
          <a:bodyPr>
            <a:normAutofit/>
          </a:bodyPr>
          <a:lstStyle/>
          <a:p>
            <a:r>
              <a:rPr lang="en-US" dirty="0"/>
              <a:t>Introduced in macOS 10.14 (Mojave)</a:t>
            </a:r>
          </a:p>
          <a:p>
            <a:pPr lvl="1"/>
            <a:r>
              <a:rPr lang="en-US" dirty="0"/>
              <a:t>Expanded in macOS 10.15 (Catalina)</a:t>
            </a:r>
          </a:p>
          <a:p>
            <a:r>
              <a:rPr lang="en-US" dirty="0"/>
              <a:t>Requires user consent to access user data and some system resources</a:t>
            </a:r>
          </a:p>
          <a:p>
            <a:r>
              <a:rPr lang="en-US" dirty="0"/>
              <a:t>TCC daemon (</a:t>
            </a:r>
            <a:r>
              <a:rPr lang="en-US" dirty="0" err="1"/>
              <a:t>tccd</a:t>
            </a:r>
            <a:r>
              <a:rPr lang="en-US" dirty="0"/>
              <a:t>) waits for TCC requests and checks access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914C5-91A6-9948-8063-6014FE65B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10469"/>
            <a:ext cx="12191999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© 2020 Specter Ops, Inc.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DA649-AC25-474C-8024-3AEC198F6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AD64BA9-9329-0043-954F-CC14AF11EA7F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7E48A9-7B19-5C4F-B6D4-533A246A3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030" y="1653205"/>
            <a:ext cx="2044010" cy="3551583"/>
          </a:xfrm>
          <a:prstGeom prst="rect">
            <a:avLst/>
          </a:prstGeom>
          <a:ln>
            <a:solidFill>
              <a:srgbClr val="2F296F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6585AA-743A-BB45-A922-C1144C889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040" y="1653206"/>
            <a:ext cx="2353587" cy="3551583"/>
          </a:xfrm>
          <a:prstGeom prst="rect">
            <a:avLst/>
          </a:prstGeom>
          <a:ln>
            <a:solidFill>
              <a:srgbClr val="2F296F"/>
            </a:solidFill>
          </a:ln>
        </p:spPr>
      </p:pic>
    </p:spTree>
    <p:extLst>
      <p:ext uri="{BB962C8B-B14F-4D97-AF65-F5344CB8AC3E}">
        <p14:creationId xmlns:p14="http://schemas.microsoft.com/office/powerpoint/2010/main" val="1406438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61B03-B404-D144-8F5C-999A87708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Transparency, Consent, and Control (TCC)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738F1F-E4A5-5647-9981-8E8B59474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83" y="1455517"/>
            <a:ext cx="4934778" cy="18534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026E7E-27A7-3844-800C-3B87D471B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597" y="3307433"/>
            <a:ext cx="5061680" cy="18677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57B58F-3AA1-4941-B60A-D8E3143F9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7217" y="4621633"/>
            <a:ext cx="4541586" cy="16505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4D3102-6F56-F545-8E2B-F56EB0619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8853" y="3207653"/>
            <a:ext cx="4372205" cy="163173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914C5-91A6-9948-8063-6014FE65B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10469"/>
            <a:ext cx="12191999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© 2020 Specter Ops, Inc.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DA649-AC25-474C-8024-3AEC198F6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AD64BA9-9329-0043-954F-CC14AF11EA7F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F767AC-A1BA-5C41-849A-D2263CBA45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99" y="1457630"/>
            <a:ext cx="4792318" cy="176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32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61B03-B404-D144-8F5C-999A87708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macOS Languages For Post Exploitation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4C98C-6852-434F-A585-D4864313F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0748"/>
            <a:ext cx="5080686" cy="4666215"/>
          </a:xfrm>
        </p:spPr>
        <p:txBody>
          <a:bodyPr/>
          <a:lstStyle/>
          <a:p>
            <a:r>
              <a:rPr lang="en-US" b="1" dirty="0"/>
              <a:t>Swift</a:t>
            </a:r>
            <a:endParaRPr lang="en-US" dirty="0"/>
          </a:p>
          <a:p>
            <a:r>
              <a:rPr lang="en-US" dirty="0"/>
              <a:t>Golang</a:t>
            </a:r>
          </a:p>
          <a:p>
            <a:r>
              <a:rPr lang="en-US" dirty="0"/>
              <a:t>Python 3</a:t>
            </a:r>
            <a:endParaRPr lang="en-US" b="1" dirty="0"/>
          </a:p>
          <a:p>
            <a:r>
              <a:rPr lang="en-US" dirty="0"/>
              <a:t>Objective-C</a:t>
            </a:r>
          </a:p>
          <a:p>
            <a:r>
              <a:rPr lang="en-US" dirty="0"/>
              <a:t>AppleScript</a:t>
            </a:r>
          </a:p>
          <a:p>
            <a:r>
              <a:rPr lang="en-US" dirty="0"/>
              <a:t>JavaScript for Automation (JXA)</a:t>
            </a:r>
          </a:p>
          <a:p>
            <a:r>
              <a:rPr lang="en-US" dirty="0"/>
              <a:t>C / C++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914C5-91A6-9948-8063-6014FE65B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Specter Ops, Inc.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DA649-AC25-474C-8024-3AEC198F6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64BA9-9329-0043-954F-CC14AF11EA7F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2" descr="Swift - Apple Developer">
            <a:extLst>
              <a:ext uri="{FF2B5EF4-FFF2-40B4-BE49-F238E27FC236}">
                <a16:creationId xmlns:a16="http://schemas.microsoft.com/office/drawing/2014/main" id="{40D5658D-6B47-F740-9B0B-F08E60953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 bwMode="auto">
          <a:xfrm>
            <a:off x="6963035" y="1846406"/>
            <a:ext cx="3974302" cy="3138145"/>
          </a:xfrm>
          <a:prstGeom prst="rect">
            <a:avLst/>
          </a:prstGeom>
          <a:noFill/>
          <a:ln>
            <a:solidFill>
              <a:srgbClr val="2F296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626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61B03-B404-D144-8F5C-999A87708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MITRE ATT&amp;CK Knowledge Base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914C5-91A6-9948-8063-6014FE65B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10469"/>
            <a:ext cx="12191999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© 2020 Specter Ops, Inc.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DA649-AC25-474C-8024-3AEC198F6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AD64BA9-9329-0043-954F-CC14AF11EA7F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38267A-51BC-A845-9BAE-262BCD65F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0032"/>
            <a:ext cx="12192000" cy="3906099"/>
          </a:xfrm>
          <a:prstGeom prst="rect">
            <a:avLst/>
          </a:prstGeom>
          <a:ln>
            <a:solidFill>
              <a:srgbClr val="2F296F"/>
            </a:solidFill>
          </a:ln>
        </p:spPr>
      </p:pic>
    </p:spTree>
    <p:extLst>
      <p:ext uri="{BB962C8B-B14F-4D97-AF65-F5344CB8AC3E}">
        <p14:creationId xmlns:p14="http://schemas.microsoft.com/office/powerpoint/2010/main" val="1677762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61B03-B404-D144-8F5C-999A87708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MITRE ATT&amp;CK: Clipboard Data (T1115)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914C5-91A6-9948-8063-6014FE65B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10469"/>
            <a:ext cx="12191999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© 2020 Specter Ops, Inc.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DA649-AC25-474C-8024-3AEC198F6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AD64BA9-9329-0043-954F-CC14AF11EA7F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0D51F1-6E9E-7C4A-A895-3BEF6CF69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4568"/>
            <a:ext cx="12192000" cy="4000091"/>
          </a:xfrm>
          <a:prstGeom prst="rect">
            <a:avLst/>
          </a:prstGeom>
          <a:ln>
            <a:solidFill>
              <a:srgbClr val="2F296F"/>
            </a:solidFill>
          </a:ln>
        </p:spPr>
      </p:pic>
    </p:spTree>
    <p:extLst>
      <p:ext uri="{BB962C8B-B14F-4D97-AF65-F5344CB8AC3E}">
        <p14:creationId xmlns:p14="http://schemas.microsoft.com/office/powerpoint/2010/main" val="3979805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61B03-B404-D144-8F5C-999A87708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Determining Active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4C98C-6852-434F-A585-D4864313F5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699234" cy="4351338"/>
          </a:xfrm>
        </p:spPr>
        <p:txBody>
          <a:bodyPr>
            <a:normAutofit/>
          </a:bodyPr>
          <a:lstStyle/>
          <a:p>
            <a:r>
              <a:rPr lang="en-US" dirty="0"/>
              <a:t>Doesn’t require any special permissions (no TCC popup!)</a:t>
            </a:r>
          </a:p>
          <a:p>
            <a:r>
              <a:rPr lang="en-US" b="1" dirty="0" err="1"/>
              <a:t>NotificationCenter</a:t>
            </a:r>
            <a:r>
              <a:rPr lang="en-US" dirty="0"/>
              <a:t> class used to receive </a:t>
            </a:r>
            <a:r>
              <a:rPr lang="en-US" b="1" dirty="0" err="1"/>
              <a:t>NSNotifications</a:t>
            </a:r>
            <a:endParaRPr lang="en-US" b="1" dirty="0"/>
          </a:p>
          <a:p>
            <a:r>
              <a:rPr lang="en-US" dirty="0"/>
              <a:t>Register an observer for </a:t>
            </a:r>
            <a:r>
              <a:rPr lang="en-US" b="1" dirty="0" err="1"/>
              <a:t>didActivateApplicationNotification</a:t>
            </a:r>
            <a:r>
              <a:rPr lang="en-US" dirty="0"/>
              <a:t> message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914C5-91A6-9948-8063-6014FE65B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10469"/>
            <a:ext cx="12191999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© 2020 Specter Ops, Inc.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DA649-AC25-474C-8024-3AEC198F6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AD64BA9-9329-0043-954F-CC14AF11EA7F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862A64-79D7-6C49-8BF1-FFC3B9057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300" y="1943100"/>
            <a:ext cx="4508500" cy="2971800"/>
          </a:xfrm>
          <a:prstGeom prst="rect">
            <a:avLst/>
          </a:prstGeom>
          <a:ln>
            <a:solidFill>
              <a:srgbClr val="2F296F"/>
            </a:solidFill>
          </a:ln>
        </p:spPr>
      </p:pic>
    </p:spTree>
    <p:extLst>
      <p:ext uri="{BB962C8B-B14F-4D97-AF65-F5344CB8AC3E}">
        <p14:creationId xmlns:p14="http://schemas.microsoft.com/office/powerpoint/2010/main" val="1764751522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4D8B868F-323F-6F46-8013-9A90FA80F3C5}" vid="{8E444C7F-3EFA-1D40-B6FF-17EBB9DE145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AC67375DB33CB4FB722D97574BE3D32" ma:contentTypeVersion="9" ma:contentTypeDescription="Create a new document." ma:contentTypeScope="" ma:versionID="d8fedb0747469957d8e242d179479986">
  <xsd:schema xmlns:xsd="http://www.w3.org/2001/XMLSchema" xmlns:xs="http://www.w3.org/2001/XMLSchema" xmlns:p="http://schemas.microsoft.com/office/2006/metadata/properties" xmlns:ns2="642b36a0-1c8f-429f-bc46-d8ba969ed4a4" targetNamespace="http://schemas.microsoft.com/office/2006/metadata/properties" ma:root="true" ma:fieldsID="096ece8ca5aeb2309833ee05886b2ee1" ns2:_="">
    <xsd:import namespace="642b36a0-1c8f-429f-bc46-d8ba969ed4a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2b36a0-1c8f-429f-bc46-d8ba969ed4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634E554-F339-4F30-A0FD-E64A750E8F2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0E14807-5AEB-4526-8D3A-7AA5416154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42b36a0-1c8f-429f-bc46-d8ba969ed4a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CD54AD5-8E00-43A2-A55C-991E80A598B4}">
  <ds:schemaRefs>
    <ds:schemaRef ds:uri="http://purl.org/dc/elements/1.1/"/>
    <ds:schemaRef ds:uri="http://purl.org/dc/terms/"/>
    <ds:schemaRef ds:uri="http://schemas.microsoft.com/office/2006/metadata/properties"/>
    <ds:schemaRef ds:uri="52b1bf20-2ee2-4578-bb77-b3bb47ca46a1"/>
    <ds:schemaRef ds:uri="28b3245e-773e-434b-b172-454ddbecaa8c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7486</TotalTime>
  <Words>1061</Words>
  <Application>Microsoft Macintosh PowerPoint</Application>
  <PresentationFormat>Widescreen</PresentationFormat>
  <Paragraphs>182</Paragraphs>
  <Slides>29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Theme1</vt:lpstr>
      <vt:lpstr>Always Watching: macOS Eavesdropping</vt:lpstr>
      <vt:lpstr>whoami</vt:lpstr>
      <vt:lpstr>Overview</vt:lpstr>
      <vt:lpstr>Transparency, Consent, and Control (TCC)</vt:lpstr>
      <vt:lpstr>Transparency, Consent, and Control (TCC)</vt:lpstr>
      <vt:lpstr>macOS Languages For Post Exploitation</vt:lpstr>
      <vt:lpstr>MITRE ATT&amp;CK Knowledge Base</vt:lpstr>
      <vt:lpstr>MITRE ATT&amp;CK: Clipboard Data (T1115)</vt:lpstr>
      <vt:lpstr>Determining Active Application</vt:lpstr>
      <vt:lpstr>Determining Active Application</vt:lpstr>
      <vt:lpstr>Monitoring the Clipboard </vt:lpstr>
      <vt:lpstr>Monitoring the Clipboard (as root) </vt:lpstr>
      <vt:lpstr>Monitoring the Clipboard</vt:lpstr>
      <vt:lpstr>MITRE ATT&amp;CK: Keylogging (T1056.001)</vt:lpstr>
      <vt:lpstr>Keylogging on macOS</vt:lpstr>
      <vt:lpstr>Keylogging APIs</vt:lpstr>
      <vt:lpstr>PowerPoint Presentation</vt:lpstr>
      <vt:lpstr>Callback Function</vt:lpstr>
      <vt:lpstr>PowerPoint Presentation</vt:lpstr>
      <vt:lpstr>Keylogging macOS</vt:lpstr>
      <vt:lpstr>MITRE ATT&amp;CK: Screen Capture (T1113)</vt:lpstr>
      <vt:lpstr>Screen Capture on macOS</vt:lpstr>
      <vt:lpstr>Screen Capture APIs</vt:lpstr>
      <vt:lpstr>Introducing SwiftSpy</vt:lpstr>
      <vt:lpstr>SwiftSpy Demo!</vt:lpstr>
      <vt:lpstr>Thank you</vt:lpstr>
      <vt:lpstr>References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Always Watching: macOS Eavesdropping</dc:title>
  <dc:creator>Justin Bui</dc:creator>
  <cp:lastModifiedBy>Justin Bui</cp:lastModifiedBy>
  <cp:revision>69</cp:revision>
  <dcterms:created xsi:type="dcterms:W3CDTF">2020-10-28T05:46:24Z</dcterms:created>
  <dcterms:modified xsi:type="dcterms:W3CDTF">2020-11-03T23:11:45Z</dcterms:modified>
</cp:coreProperties>
</file>